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37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70" d="100"/>
          <a:sy n="70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2F3C7-10D8-4974-A684-1F717D1D1321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EAC0-D337-4C86-84CB-189A2BCF7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FA25C-7033-4B4C-A196-B0BA06C3C7BA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36796-446E-4BBD-AEEE-A50D073BF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0D00C-692D-440B-8F54-16AEDCAC4A3C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C9C01-4B6C-4F73-8DCF-677E53821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9B2EA-3D49-43C0-9BD2-7DB157C41D9C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E0395-AA93-407F-AB58-1843F2E32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A5B93-0B26-46E2-8A43-D05E9674FA23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216F-F34D-4A75-87A4-F2A565C2D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D1B1-E0B9-4F1F-98C2-6A0CDAC9ECCF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A51B5-7842-470F-8056-C2D2CC985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B800B-BD87-457E-A8B7-5D9C7E6479A5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29AF8-6EE1-4715-A06B-EB602C4BA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9FF33-827B-4E21-82C0-B9723F7A6504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81EEE-A6F3-44A0-83E8-FAC6F8F6C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B3283-C7CF-4282-A5A9-1F05C24A7651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8B507-EE0F-4523-AE12-7EC5A76EE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F23FF-D934-499C-B2F1-010C40D5777B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A119B-735E-4D3A-8FED-5E32469DB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119F-2C9F-4A1F-ABE3-69781BCA95ED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26E68-F883-4A5B-99CD-A04E2ADE8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25E9E9-6F34-471C-9CAD-3F07D03D9CED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ACC957-CC0E-4C58-93CB-17EE10064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25"/>
            <a:ext cx="7772400" cy="2428875"/>
          </a:xfrm>
        </p:spPr>
        <p:txBody>
          <a:bodyPr/>
          <a:lstStyle/>
          <a:p>
            <a:pPr eaLnBrk="1" hangingPunct="1"/>
            <a:r>
              <a:rPr lang="ru-RU" sz="4800" b="1" smtClean="0"/>
              <a:t>Знатоки </a:t>
            </a:r>
            <a:br>
              <a:rPr lang="ru-RU" sz="4800" b="1" smtClean="0"/>
            </a:br>
            <a:r>
              <a:rPr lang="ru-RU" sz="4800" b="1" smtClean="0"/>
              <a:t>Отечественной войны </a:t>
            </a:r>
            <a:br>
              <a:rPr lang="ru-RU" sz="4800" b="1" smtClean="0"/>
            </a:br>
            <a:r>
              <a:rPr lang="ru-RU" sz="4800" b="1" smtClean="0"/>
              <a:t>1812 года</a:t>
            </a: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sz="2800" b="1" smtClean="0"/>
              <a:t>(</a:t>
            </a:r>
            <a:r>
              <a:rPr lang="ru-RU" b="1" smtClean="0">
                <a:solidFill>
                  <a:srgbClr val="FF0000"/>
                </a:solidFill>
              </a:rPr>
              <a:t> </a:t>
            </a:r>
            <a:r>
              <a:rPr lang="ru-RU" sz="2800" b="1" smtClean="0"/>
              <a:t>игра )</a:t>
            </a: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endParaRPr lang="ru-RU" b="1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5857875"/>
            <a:ext cx="8643938" cy="714375"/>
          </a:xfrm>
        </p:spPr>
        <p:txBody>
          <a:bodyPr>
            <a:noAutofit/>
          </a:bodyPr>
          <a:lstStyle/>
          <a:p>
            <a:pPr eaLnBrk="1" hangingPunct="1"/>
            <a:r>
              <a:rPr lang="ru-RU" sz="2000" smtClean="0">
                <a:solidFill>
                  <a:srgbClr val="FFFFFF"/>
                </a:solidFill>
              </a:rPr>
              <a:t>Кван Г.Д. учитель истории и обществознания</a:t>
            </a:r>
          </a:p>
          <a:p>
            <a:pPr eaLnBrk="1" hangingPunct="1"/>
            <a:r>
              <a:rPr lang="ru-RU" sz="2000" smtClean="0">
                <a:solidFill>
                  <a:srgbClr val="FFFFFF"/>
                </a:solidFill>
              </a:rPr>
              <a:t> МБОУ «Войковская средняя общеобразовательная школа»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57200" y="4000500"/>
            <a:ext cx="8229600" cy="20716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ru-RU" sz="48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Денис Давыдов</a:t>
            </a:r>
            <a:endParaRPr lang="ru-RU" sz="4400" dirty="0" smtClean="0"/>
          </a:p>
        </p:txBody>
      </p:sp>
      <p:sp>
        <p:nvSpPr>
          <p:cNvPr id="4" name="Овал 3"/>
          <p:cNvSpPr/>
          <p:nvPr/>
        </p:nvSpPr>
        <p:spPr>
          <a:xfrm>
            <a:off x="357188" y="285750"/>
            <a:ext cx="1643062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300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2" name="Picture 8" descr="pd_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785813"/>
            <a:ext cx="2989262" cy="33670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57200" y="4000500"/>
            <a:ext cx="8229600" cy="20716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ru-RU" sz="48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Александр  Самойлович Фигнер</a:t>
            </a:r>
            <a:endParaRPr lang="en-US" sz="44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4800" dirty="0" smtClean="0"/>
          </a:p>
        </p:txBody>
      </p:sp>
      <p:sp>
        <p:nvSpPr>
          <p:cNvPr id="4" name="Овал 3"/>
          <p:cNvSpPr/>
          <p:nvPr/>
        </p:nvSpPr>
        <p:spPr>
          <a:xfrm>
            <a:off x="357188" y="285750"/>
            <a:ext cx="1643062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400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6" name="Picture 11" descr="Фигн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6575" y="739775"/>
            <a:ext cx="2976563" cy="33242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57200" y="4143375"/>
            <a:ext cx="8229600" cy="21431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ru-RU" sz="48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Александр Никитич </a:t>
            </a:r>
            <a:r>
              <a:rPr lang="ru-RU" sz="4400" b="1" u="sng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Сеславин</a:t>
            </a:r>
            <a:endParaRPr lang="ru-RU" sz="44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4800" dirty="0" smtClean="0"/>
          </a:p>
        </p:txBody>
      </p:sp>
      <p:sp>
        <p:nvSpPr>
          <p:cNvPr id="4" name="Овал 3"/>
          <p:cNvSpPr/>
          <p:nvPr/>
        </p:nvSpPr>
        <p:spPr>
          <a:xfrm>
            <a:off x="357188" y="285750"/>
            <a:ext cx="1643062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500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9438" y="847725"/>
            <a:ext cx="2933700" cy="3492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7188" y="0"/>
            <a:ext cx="1643062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100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3071813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Русский полководец и </a:t>
            </a:r>
            <a:b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дипломат, ученик и сподвижник </a:t>
            </a:r>
            <a:b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А.В.Суворова. Был назначен </a:t>
            </a:r>
            <a:b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Александром 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главнокомандующим</a:t>
            </a:r>
            <a:b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русской армией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357688"/>
            <a:ext cx="8229600" cy="21431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ru-RU" sz="44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М.И.Кутузов</a:t>
            </a:r>
            <a:endParaRPr lang="en-US" sz="44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9" name="Picture 5" descr="Кутуз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4194175"/>
            <a:ext cx="23828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7188" y="285750"/>
            <a:ext cx="1643062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200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215063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3429000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Командовал всей русской армией </a:t>
            </a:r>
            <a:b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 начальном этапе войны 1812 г.,</a:t>
            </a:r>
            <a:b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после чего был замещен </a:t>
            </a:r>
            <a:b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М.И.Кутузовым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857750"/>
            <a:ext cx="8229600" cy="1268413"/>
          </a:xfrm>
        </p:spPr>
        <p:txBody>
          <a:bodyPr/>
          <a:lstStyle/>
          <a:p>
            <a:pPr algn="r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М.Б.Барклай де Толли</a:t>
            </a:r>
            <a:endParaRPr lang="en-US" sz="44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8" y="3786188"/>
            <a:ext cx="2381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7188" y="0"/>
            <a:ext cx="1643062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300</a:t>
            </a:r>
          </a:p>
        </p:txBody>
      </p:sp>
      <p:sp>
        <p:nvSpPr>
          <p:cNvPr id="6" name="Управляющая кнопка: возврат 5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1" name="Заголовок 4"/>
          <p:cNvSpPr>
            <a:spLocks noGrp="1"/>
          </p:cNvSpPr>
          <p:nvPr>
            <p:ph type="title"/>
          </p:nvPr>
        </p:nvSpPr>
        <p:spPr>
          <a:xfrm>
            <a:off x="457200" y="1071563"/>
            <a:ext cx="8472488" cy="3000375"/>
          </a:xfrm>
        </p:spPr>
        <p:txBody>
          <a:bodyPr/>
          <a:lstStyle/>
          <a:p>
            <a:r>
              <a:rPr lang="ru-RU" sz="4000" b="1" smtClean="0"/>
              <a:t>Командующий второй армией, выступал сторонником привлечения к борьбе с французами широких слоёв народа, был одним из инициаторов партизанского движения.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4357688"/>
            <a:ext cx="8229600" cy="2214562"/>
          </a:xfrm>
        </p:spPr>
        <p:txBody>
          <a:bodyPr/>
          <a:lstStyle/>
          <a:p>
            <a:pPr algn="r">
              <a:buFont typeface="Arial" charset="0"/>
              <a:buNone/>
              <a:defRPr/>
            </a:pPr>
            <a:endParaRPr lang="ru-RU" sz="4400" b="1" u="sng" dirty="0" smtClean="0">
              <a:solidFill>
                <a:srgbClr val="FFC000"/>
              </a:solidFill>
            </a:endParaRPr>
          </a:p>
          <a:p>
            <a:pPr algn="r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П.И.Багратион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4143375"/>
            <a:ext cx="20955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2875" y="0"/>
            <a:ext cx="1571625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400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6" name="Заголовок 5"/>
          <p:cNvSpPr>
            <a:spLocks noGrp="1"/>
          </p:cNvSpPr>
          <p:nvPr>
            <p:ph type="title"/>
          </p:nvPr>
        </p:nvSpPr>
        <p:spPr>
          <a:xfrm>
            <a:off x="457200" y="928688"/>
            <a:ext cx="8472488" cy="3071812"/>
          </a:xfrm>
        </p:spPr>
        <p:txBody>
          <a:bodyPr/>
          <a:lstStyle/>
          <a:p>
            <a:r>
              <a:rPr lang="ru-RU" sz="4000" b="1" smtClean="0"/>
              <a:t>Во время Отечественной войны 1812 года командовал 3-й Западной армией, противостоявшей войскам Наполеона на киевском направлении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286250"/>
            <a:ext cx="8229600" cy="1839913"/>
          </a:xfrm>
        </p:spPr>
        <p:txBody>
          <a:bodyPr/>
          <a:lstStyle/>
          <a:p>
            <a:pPr algn="r">
              <a:buFont typeface="Arial" charset="0"/>
              <a:buNone/>
              <a:defRPr/>
            </a:pPr>
            <a:endParaRPr lang="ru-RU" sz="4400" b="1" u="sng" dirty="0" smtClean="0">
              <a:solidFill>
                <a:srgbClr val="FFC000"/>
              </a:solidFill>
            </a:endParaRPr>
          </a:p>
          <a:p>
            <a:pPr algn="r">
              <a:buFont typeface="Arial" charset="0"/>
              <a:buNone/>
              <a:defRPr/>
            </a:pPr>
            <a:r>
              <a:rPr lang="ru-RU" sz="4400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А.П.Тормасов</a:t>
            </a:r>
            <a:endParaRPr lang="ru-RU" sz="4400" b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929063"/>
            <a:ext cx="23812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7188" y="142875"/>
            <a:ext cx="1643062" cy="785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500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700" name="Заголовок 5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3357563"/>
          </a:xfrm>
        </p:spPr>
        <p:txBody>
          <a:bodyPr/>
          <a:lstStyle/>
          <a:p>
            <a:r>
              <a:rPr lang="ru-RU" sz="4000" b="1" smtClean="0"/>
              <a:t>Великий французский полководец и государственный деятель, заложивший основы современного французского государства.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500563"/>
            <a:ext cx="8229600" cy="192881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ru-RU" dirty="0" smtClean="0"/>
          </a:p>
          <a:p>
            <a:pPr>
              <a:buFont typeface="Arial" charset="0"/>
              <a:buNone/>
              <a:defRPr/>
            </a:pPr>
            <a:endParaRPr lang="ru-RU" dirty="0" smtClean="0"/>
          </a:p>
          <a:p>
            <a:pPr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Наполеон Бонапарт</a:t>
            </a:r>
          </a:p>
        </p:txBody>
      </p:sp>
      <p:pic>
        <p:nvPicPr>
          <p:cNvPr id="9" name="Picture 4" descr="n01027i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 bwMode="auto">
          <a:xfrm>
            <a:off x="5929313" y="4000500"/>
            <a:ext cx="22415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5"/>
          <p:cNvSpPr>
            <a:spLocks noGrp="1"/>
          </p:cNvSpPr>
          <p:nvPr>
            <p:ph type="title"/>
          </p:nvPr>
        </p:nvSpPr>
        <p:spPr>
          <a:xfrm>
            <a:off x="457200" y="1071563"/>
            <a:ext cx="8229600" cy="3571875"/>
          </a:xfrm>
        </p:spPr>
        <p:txBody>
          <a:bodyPr/>
          <a:lstStyle/>
          <a:p>
            <a:r>
              <a:rPr lang="ru-RU" b="1" smtClean="0"/>
              <a:t>Конное войско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4929188"/>
            <a:ext cx="8229600" cy="1196975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Кавалерия</a:t>
            </a:r>
            <a:r>
              <a:rPr lang="ru-RU" sz="4400" b="1" u="sng" dirty="0" smtClean="0">
                <a:solidFill>
                  <a:srgbClr val="FFC000"/>
                </a:solidFill>
              </a:rPr>
              <a:t> </a:t>
            </a:r>
            <a:endParaRPr lang="ru-RU" sz="4400" b="1" u="sng" dirty="0">
              <a:solidFill>
                <a:srgbClr val="FFC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88" y="214313"/>
            <a:ext cx="1643062" cy="785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100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5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3500437"/>
          </a:xfrm>
        </p:spPr>
        <p:txBody>
          <a:bodyPr/>
          <a:lstStyle/>
          <a:p>
            <a:r>
              <a:rPr lang="ru-RU" b="1" smtClean="0"/>
              <a:t>Военное формирование, созданное в помощь действующей армии на добровольных началах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4714875"/>
            <a:ext cx="8229600" cy="1411288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Ополчение </a:t>
            </a:r>
            <a:endParaRPr lang="ru-RU" sz="44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88" y="214313"/>
            <a:ext cx="1643062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200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85750" y="1214438"/>
          <a:ext cx="8572500" cy="5362575"/>
        </p:xfrm>
        <a:graphic>
          <a:graphicData uri="http://schemas.openxmlformats.org/drawingml/2006/table">
            <a:tbl>
              <a:tblPr/>
              <a:tblGrid>
                <a:gridCol w="3071813"/>
                <a:gridCol w="1100137"/>
                <a:gridCol w="1100138"/>
                <a:gridCol w="1100137"/>
                <a:gridCol w="1100138"/>
                <a:gridCol w="1100137"/>
              </a:tblGrid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Даты </a:t>
                      </a:r>
                    </a:p>
                  </a:txBody>
                  <a:tcPr marL="68580" marR="68580" marT="0" marB="0" anchor="ctr" horzOverflow="overflow">
                    <a:lnL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2" action="ppaction://hlinksldjump"/>
                        </a:rPr>
                        <a:t>100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3" action="ppaction://hlinksldjump"/>
                        </a:rPr>
                        <a:t>200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4" action="ppaction://hlinksldjump"/>
                        </a:rPr>
                        <a:t>300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5" action="ppaction://hlinksldjump"/>
                        </a:rPr>
                        <a:t>400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6" action="ppaction://hlinksldjump"/>
                        </a:rPr>
                        <a:t>500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Партизаны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7" action="ppaction://hlinksldjump"/>
                        </a:rPr>
                        <a:t>100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8" action="ppaction://hlinksldjump"/>
                        </a:rPr>
                        <a:t>200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9" action="ppaction://hlinksldjump"/>
                        </a:rPr>
                        <a:t>300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10" action="ppaction://hlinksldjump"/>
                        </a:rPr>
                        <a:t>400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11" action="ppaction://hlinksldjump"/>
                        </a:rPr>
                        <a:t>500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Личности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12" action="ppaction://hlinksldjump"/>
                        </a:rPr>
                        <a:t>100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13" action="ppaction://hlinksldjump"/>
                        </a:rPr>
                        <a:t>200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14" action="ppaction://hlinksldjump"/>
                        </a:rPr>
                        <a:t>300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15" action="ppaction://hlinksldjump"/>
                        </a:rPr>
                        <a:t>400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16" action="ppaction://hlinksldjump"/>
                        </a:rPr>
                        <a:t>500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Термины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17" action="ppaction://hlinksldjump"/>
                        </a:rPr>
                        <a:t>100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18" action="ppaction://hlinksldjump"/>
                        </a:rPr>
                        <a:t>200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19" action="ppaction://hlinksldjump"/>
                        </a:rPr>
                        <a:t>300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20" action="ppaction://hlinksldjump"/>
                        </a:rPr>
                        <a:t>400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21" action="ppaction://hlinksldjump"/>
                        </a:rPr>
                        <a:t>500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События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22" action="ppaction://hlinksldjump"/>
                        </a:rPr>
                        <a:t>100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23" action="ppaction://hlinksldjump"/>
                        </a:rPr>
                        <a:t>200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24" action="ppaction://hlinksldjump"/>
                        </a:rPr>
                        <a:t>300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25" action="ppaction://hlinksldjump"/>
                        </a:rPr>
                        <a:t>400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26" action="ppaction://hlinksldjump"/>
                        </a:rPr>
                        <a:t>500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Поэзия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27" action="ppaction://hlinksldjump"/>
                        </a:rPr>
                        <a:t>100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28" action="ppaction://hlinksldjump"/>
                        </a:rPr>
                        <a:t>200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29" action="ppaction://hlinksldjump"/>
                        </a:rPr>
                        <a:t>300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30" action="ppaction://hlinksldjump"/>
                        </a:rPr>
                        <a:t>400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31" action="ppaction://hlinksldjump"/>
                        </a:rPr>
                        <a:t>500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4388" name="WordArt 1"/>
          <p:cNvSpPr>
            <a:spLocks noChangeArrowheads="1" noChangeShapeType="1" noTextEdit="1"/>
          </p:cNvSpPr>
          <p:nvPr/>
        </p:nvSpPr>
        <p:spPr bwMode="auto">
          <a:xfrm>
            <a:off x="2643188" y="214313"/>
            <a:ext cx="39290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25"/>
              </a:avLst>
            </a:prstTxWarp>
          </a:bodyPr>
          <a:lstStyle/>
          <a:p>
            <a:pPr algn="ctr"/>
            <a:endParaRPr lang="ru-RU" sz="3600" i="1" kern="10">
              <a:ln w="9525">
                <a:solidFill>
                  <a:srgbClr val="C6D9F1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5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3429000"/>
          </a:xfrm>
        </p:spPr>
        <p:txBody>
          <a:bodyPr/>
          <a:lstStyle/>
          <a:p>
            <a:r>
              <a:rPr lang="ru-RU" b="1" smtClean="0"/>
              <a:t>Член народного вооруженного отряда самостоятельно действующего в тылу врага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554163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Партизан </a:t>
            </a:r>
            <a:endParaRPr lang="ru-RU" sz="44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88" y="142875"/>
            <a:ext cx="1643062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300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5"/>
          <p:cNvSpPr>
            <a:spLocks noGrp="1"/>
          </p:cNvSpPr>
          <p:nvPr>
            <p:ph type="title"/>
          </p:nvPr>
        </p:nvSpPr>
        <p:spPr>
          <a:xfrm>
            <a:off x="457200" y="1071563"/>
            <a:ext cx="8229600" cy="3143250"/>
          </a:xfrm>
        </p:spPr>
        <p:txBody>
          <a:bodyPr/>
          <a:lstStyle/>
          <a:p>
            <a:r>
              <a:rPr lang="ru-RU" b="1" smtClean="0"/>
              <a:t>Артиллерийское подразделение из нескольких орудий, а также позиция, которую занимает такое подразделение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4500563"/>
            <a:ext cx="8229600" cy="16256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endParaRPr lang="ru-RU" dirty="0" smtClean="0"/>
          </a:p>
          <a:p>
            <a:pPr algn="ctr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Батарея </a:t>
            </a:r>
            <a:endParaRPr lang="ru-RU" sz="44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88" y="285750"/>
            <a:ext cx="1643062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400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5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3786187"/>
          </a:xfrm>
        </p:spPr>
        <p:txBody>
          <a:bodyPr/>
          <a:lstStyle/>
          <a:p>
            <a:r>
              <a:rPr lang="ru-RU" b="1" smtClean="0"/>
              <a:t>Полевое и долговременное укрепление в форме тупого угла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143500"/>
            <a:ext cx="8229600" cy="982663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Флеши </a:t>
            </a:r>
            <a:endParaRPr lang="ru-RU" sz="44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88" y="214313"/>
            <a:ext cx="1643062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500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5"/>
          <p:cNvSpPr>
            <a:spLocks noGrp="1"/>
          </p:cNvSpPr>
          <p:nvPr>
            <p:ph type="title"/>
          </p:nvPr>
        </p:nvSpPr>
        <p:spPr>
          <a:xfrm>
            <a:off x="285750" y="714375"/>
            <a:ext cx="8572500" cy="3714750"/>
          </a:xfrm>
        </p:spPr>
        <p:txBody>
          <a:bodyPr/>
          <a:lstStyle/>
          <a:p>
            <a:r>
              <a:rPr lang="ru-RU" sz="3200" b="1" smtClean="0"/>
              <a:t>Наполеон, собираясь напасть на Россию рассматривал три варианта развития событий. «Если я возьму Киев,- говорил он,- я возьму Россию за ноги; если я овладею Петербургом, я возьму ее за голову; заняв…. , я поражу ее в самое сердце».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4786313"/>
            <a:ext cx="8229600" cy="133985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endParaRPr lang="ru-RU" dirty="0" smtClean="0"/>
          </a:p>
          <a:p>
            <a:pPr algn="ctr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Москву </a:t>
            </a:r>
            <a:endParaRPr lang="ru-RU" sz="44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88" y="142875"/>
            <a:ext cx="1643062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100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5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3500438"/>
          </a:xfrm>
        </p:spPr>
        <p:txBody>
          <a:bodyPr/>
          <a:lstStyle/>
          <a:p>
            <a:r>
              <a:rPr lang="ru-RU" sz="3200" b="1" smtClean="0"/>
              <a:t>	Уходя из Москвы французы заложили взрывчатку в основание этого храма и только доблесть горожан и проливной дождь не позволили французам осуществить свой варварский план. Как называется этот храм, являющийся и поныне визитной карточкой Москвы?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4786313"/>
            <a:ext cx="8229600" cy="1339850"/>
          </a:xfrm>
        </p:spPr>
        <p:txBody>
          <a:bodyPr/>
          <a:lstStyle/>
          <a:p>
            <a:pPr algn="r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</a:t>
            </a:r>
          </a:p>
          <a:p>
            <a:pPr algn="r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Василия Блаженного</a:t>
            </a:r>
            <a:endParaRPr lang="ru-RU" sz="44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142875"/>
            <a:ext cx="1571625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200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952875"/>
            <a:ext cx="2357437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5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3643312"/>
          </a:xfrm>
        </p:spPr>
        <p:txBody>
          <a:bodyPr/>
          <a:lstStyle/>
          <a:p>
            <a:r>
              <a:rPr lang="ru-RU" sz="4000" b="1" smtClean="0"/>
              <a:t>Этот дворянин был командиром регулярного партизанского отряда. Прославился он не только своими подвигами, но и лирикой. Так кто же это такой поэт и офицер?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4857750"/>
            <a:ext cx="8229600" cy="1571625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Денис Давыдов</a:t>
            </a:r>
            <a:endParaRPr lang="ru-RU" sz="44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5750" y="142875"/>
            <a:ext cx="1714500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300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5"/>
          <p:cNvSpPr>
            <a:spLocks noGrp="1"/>
          </p:cNvSpPr>
          <p:nvPr>
            <p:ph type="title"/>
          </p:nvPr>
        </p:nvSpPr>
        <p:spPr>
          <a:xfrm>
            <a:off x="357188" y="642938"/>
            <a:ext cx="8572500" cy="4214812"/>
          </a:xfrm>
        </p:spPr>
        <p:txBody>
          <a:bodyPr/>
          <a:lstStyle/>
          <a:p>
            <a:r>
              <a:rPr lang="ru-RU" sz="3200" b="1" smtClean="0"/>
              <a:t>Очевидец писал об этом так: «Море огня разлилось по всем частям города. Пламя, волнуемое ветром, совершенно походило на морские волны, вздымаемые бурей. Горели магазины, дома, госпитали, в которых находились русские раненые, церкви, где укрывались жители от грабителей…» Что описано в приведенном отрывке?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072063"/>
            <a:ext cx="8229600" cy="10541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ru-RU" dirty="0" smtClean="0"/>
          </a:p>
          <a:p>
            <a:pPr algn="ctr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 Москвы</a:t>
            </a:r>
            <a:endParaRPr lang="ru-RU" sz="44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88" y="0"/>
            <a:ext cx="1643062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400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5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4143375"/>
          </a:xfrm>
        </p:spPr>
        <p:txBody>
          <a:bodyPr/>
          <a:lstStyle/>
          <a:p>
            <a:r>
              <a:rPr lang="ru-RU" sz="3200" b="1" smtClean="0"/>
              <a:t>Л.Н.Толстой  в романе «Война и мир» так характеризовал это событие: «Дубина народной войны поднялась со всей своей грозной и величественной силой и, не спрашивая ничьих вкусов и правил… поднималась, опускалась и гвоздила французов до тех пор, пока не погибло все нашествие». О чем идет речь?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214938"/>
            <a:ext cx="8229600" cy="911225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партизанском движении</a:t>
            </a:r>
            <a:endParaRPr lang="ru-RU" sz="44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88" y="142875"/>
            <a:ext cx="1643062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500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5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5000625"/>
          </a:xfrm>
        </p:spPr>
        <p:txBody>
          <a:bodyPr/>
          <a:lstStyle/>
          <a:p>
            <a:pPr algn="l"/>
            <a:r>
              <a:rPr lang="ru-RU" sz="3600" b="1" smtClean="0"/>
              <a:t>…которого Россия,</a:t>
            </a:r>
            <a:br>
              <a:rPr lang="ru-RU" sz="3600" b="1" smtClean="0"/>
            </a:br>
            <a:r>
              <a:rPr lang="ru-RU" sz="3600" b="1" smtClean="0"/>
              <a:t>В свои годины роковыя,</a:t>
            </a:r>
            <a:br>
              <a:rPr lang="ru-RU" sz="3600" b="1" smtClean="0"/>
            </a:br>
            <a:r>
              <a:rPr lang="ru-RU" sz="3600" b="1" smtClean="0"/>
              <a:t>Радушно видит на коне,</a:t>
            </a:r>
            <a:br>
              <a:rPr lang="ru-RU" sz="3600" b="1" smtClean="0"/>
            </a:br>
            <a:r>
              <a:rPr lang="ru-RU" sz="3600" b="1" smtClean="0"/>
              <a:t>В кровавом зареве пожаров,</a:t>
            </a:r>
            <a:br>
              <a:rPr lang="ru-RU" sz="3600" b="1" smtClean="0"/>
            </a:br>
            <a:r>
              <a:rPr lang="ru-RU" sz="3600" b="1" smtClean="0"/>
              <a:t>В дыму и прахе боевом,</a:t>
            </a:r>
            <a:br>
              <a:rPr lang="ru-RU" sz="3600" b="1" smtClean="0"/>
            </a:br>
            <a:r>
              <a:rPr lang="ru-RU" sz="3600" b="1" smtClean="0"/>
              <a:t>Отваге, пламенных гусаров</a:t>
            </a:r>
            <a:br>
              <a:rPr lang="ru-RU" sz="3600" b="1" smtClean="0"/>
            </a:br>
            <a:r>
              <a:rPr lang="ru-RU" sz="3600" b="1" smtClean="0"/>
              <a:t>Живым примером и вождем.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857875"/>
            <a:ext cx="8229600" cy="714375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4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Денисе Давыдове</a:t>
            </a:r>
            <a:endParaRPr lang="ru-RU" sz="40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88" y="0"/>
            <a:ext cx="142875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100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5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5940425"/>
          </a:xfrm>
        </p:spPr>
        <p:txBody>
          <a:bodyPr/>
          <a:lstStyle/>
          <a:p>
            <a:pPr algn="l"/>
            <a:r>
              <a:rPr lang="ru-RU" sz="3200" b="1" smtClean="0"/>
              <a:t>Два демона ему служили,</a:t>
            </a:r>
            <a:br>
              <a:rPr lang="ru-RU" sz="3200" b="1" smtClean="0"/>
            </a:br>
            <a:r>
              <a:rPr lang="ru-RU" sz="3200" b="1" smtClean="0"/>
              <a:t>Две силы чудно в нем слились,</a:t>
            </a:r>
            <a:br>
              <a:rPr lang="ru-RU" sz="3200" b="1" smtClean="0"/>
            </a:br>
            <a:r>
              <a:rPr lang="ru-RU" sz="3200" b="1" smtClean="0"/>
              <a:t>В его главе – орлы парили,</a:t>
            </a:r>
            <a:br>
              <a:rPr lang="ru-RU" sz="3200" b="1" smtClean="0"/>
            </a:br>
            <a:r>
              <a:rPr lang="ru-RU" sz="3200" b="1" smtClean="0"/>
              <a:t>В его груди – змии вились…</a:t>
            </a:r>
            <a:br>
              <a:rPr lang="ru-RU" sz="3200" b="1" smtClean="0"/>
            </a:br>
            <a:r>
              <a:rPr lang="ru-RU" sz="3200" b="1" smtClean="0"/>
              <a:t>Ширококрылых вдохновений</a:t>
            </a:r>
            <a:br>
              <a:rPr lang="ru-RU" sz="3200" b="1" smtClean="0"/>
            </a:br>
            <a:r>
              <a:rPr lang="ru-RU" sz="3200" b="1" smtClean="0"/>
              <a:t>Орлиный, дерзостный полет,</a:t>
            </a:r>
            <a:br>
              <a:rPr lang="ru-RU" sz="3200" b="1" smtClean="0"/>
            </a:br>
            <a:r>
              <a:rPr lang="ru-RU" sz="3200" b="1" smtClean="0"/>
              <a:t>И в самом буйстве дерзновений</a:t>
            </a:r>
            <a:br>
              <a:rPr lang="ru-RU" sz="3200" b="1" smtClean="0"/>
            </a:br>
            <a:r>
              <a:rPr lang="ru-RU" sz="3200" b="1" smtClean="0"/>
              <a:t>Змеиной мудрости расчет.</a:t>
            </a:r>
            <a:br>
              <a:rPr lang="ru-RU" sz="3200" b="1" smtClean="0"/>
            </a:br>
            <a:r>
              <a:rPr lang="ru-RU" sz="3200" b="1" smtClean="0"/>
              <a:t>Но освещающая сила,</a:t>
            </a:r>
            <a:br>
              <a:rPr lang="ru-RU" sz="3200" b="1" smtClean="0"/>
            </a:br>
            <a:r>
              <a:rPr lang="ru-RU" sz="3200" b="1" smtClean="0"/>
              <a:t>Непостижимая Уму,</a:t>
            </a:r>
            <a:br>
              <a:rPr lang="ru-RU" sz="3200" b="1" smtClean="0"/>
            </a:br>
            <a:r>
              <a:rPr lang="ru-RU" sz="3200" b="1" smtClean="0"/>
              <a:t>Души его не озарила</a:t>
            </a:r>
            <a:br>
              <a:rPr lang="ru-RU" sz="3200" b="1" smtClean="0"/>
            </a:br>
            <a:r>
              <a:rPr lang="ru-RU" sz="3200" b="1" smtClean="0"/>
              <a:t>И не приблизилась к нему…</a:t>
            </a:r>
            <a:r>
              <a:rPr lang="ru-RU" sz="3600" b="1" smtClean="0"/>
              <a:t/>
            </a:r>
            <a:br>
              <a:rPr lang="ru-RU" sz="3600" b="1" smtClean="0"/>
            </a:br>
            <a:endParaRPr lang="ru-RU" sz="3600" b="1" smtClean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6072188"/>
            <a:ext cx="8001000" cy="785812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4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Наполеоне</a:t>
            </a:r>
            <a:endParaRPr lang="ru-RU" sz="40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0"/>
            <a:ext cx="142875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200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2143125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Бородинское сражение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6257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ru-RU" sz="4800" dirty="0" smtClean="0"/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4800" dirty="0" smtClean="0"/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 августа 1812 года</a:t>
            </a:r>
            <a:endParaRPr lang="en-US" sz="44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4800" dirty="0" smtClean="0"/>
          </a:p>
        </p:txBody>
      </p:sp>
      <p:sp>
        <p:nvSpPr>
          <p:cNvPr id="4" name="Овал 3"/>
          <p:cNvSpPr/>
          <p:nvPr/>
        </p:nvSpPr>
        <p:spPr>
          <a:xfrm>
            <a:off x="357188" y="285750"/>
            <a:ext cx="1357312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100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5" name="Picture 9" descr="Бородинское с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357438"/>
            <a:ext cx="4394200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0237"/>
          </a:xfrm>
        </p:spPr>
        <p:txBody>
          <a:bodyPr/>
          <a:lstStyle/>
          <a:p>
            <a:pPr algn="l"/>
            <a:r>
              <a:rPr lang="ru-RU" sz="3600" b="1" smtClean="0"/>
              <a:t>Надменный! Кто тебя подвигнул?</a:t>
            </a:r>
            <a:br>
              <a:rPr lang="ru-RU" sz="3600" b="1" smtClean="0"/>
            </a:br>
            <a:r>
              <a:rPr lang="ru-RU" sz="3600" b="1" smtClean="0"/>
              <a:t>Кто обуял твой дивный ум?</a:t>
            </a:r>
            <a:br>
              <a:rPr lang="ru-RU" sz="3600" b="1" smtClean="0"/>
            </a:br>
            <a:r>
              <a:rPr lang="ru-RU" sz="3600" b="1" smtClean="0"/>
              <a:t>Как сердце русских не постигнул</a:t>
            </a:r>
            <a:br>
              <a:rPr lang="ru-RU" sz="3600" b="1" smtClean="0"/>
            </a:br>
            <a:r>
              <a:rPr lang="ru-RU" sz="3600" b="1" smtClean="0"/>
              <a:t>Ты с высоты отважных дум?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072063"/>
            <a:ext cx="8229600" cy="10541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4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Наполеоне </a:t>
            </a:r>
            <a:endParaRPr lang="ru-RU" sz="40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0"/>
            <a:ext cx="1500188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300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5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4643438"/>
          </a:xfrm>
        </p:spPr>
        <p:txBody>
          <a:bodyPr/>
          <a:lstStyle/>
          <a:p>
            <a:pPr algn="l"/>
            <a:r>
              <a:rPr lang="ru-RU" sz="3200" b="1" smtClean="0"/>
              <a:t>Хвала тебе , наш бодрый вождь,</a:t>
            </a:r>
            <a:br>
              <a:rPr lang="ru-RU" sz="3200" b="1" smtClean="0"/>
            </a:br>
            <a:r>
              <a:rPr lang="ru-RU" sz="3200" b="1" smtClean="0"/>
              <a:t>Герой под сединами!</a:t>
            </a:r>
            <a:br>
              <a:rPr lang="ru-RU" sz="3200" b="1" smtClean="0"/>
            </a:br>
            <a:r>
              <a:rPr lang="ru-RU" sz="3200" b="1" smtClean="0"/>
              <a:t>Как юный ратник, вихрь, и дождь,</a:t>
            </a:r>
            <a:br>
              <a:rPr lang="ru-RU" sz="3200" b="1" smtClean="0"/>
            </a:br>
            <a:r>
              <a:rPr lang="ru-RU" sz="3200" b="1" smtClean="0"/>
              <a:t>И труд он делит с нами.</a:t>
            </a:r>
            <a:br>
              <a:rPr lang="ru-RU" sz="3200" b="1" smtClean="0"/>
            </a:br>
            <a:r>
              <a:rPr lang="ru-RU" sz="3200" b="1" smtClean="0"/>
              <a:t>О, сколько с израненным челом</a:t>
            </a:r>
            <a:br>
              <a:rPr lang="ru-RU" sz="3200" b="1" smtClean="0"/>
            </a:br>
            <a:r>
              <a:rPr lang="ru-RU" sz="3200" b="1" smtClean="0"/>
              <a:t>Пред строем он прекрасен!</a:t>
            </a:r>
            <a:br>
              <a:rPr lang="ru-RU" sz="3200" b="1" smtClean="0"/>
            </a:br>
            <a:r>
              <a:rPr lang="ru-RU" sz="3200" b="1" smtClean="0"/>
              <a:t>И сколь он хладен пред врагом,</a:t>
            </a:r>
            <a:br>
              <a:rPr lang="ru-RU" sz="3200" b="1" smtClean="0"/>
            </a:br>
            <a:r>
              <a:rPr lang="ru-RU" sz="3200" b="1" smtClean="0"/>
              <a:t>И сколь врагу ужасен!</a:t>
            </a:r>
            <a:br>
              <a:rPr lang="ru-RU" sz="3200" b="1" smtClean="0"/>
            </a:br>
            <a:endParaRPr lang="ru-RU" sz="3200" b="1" smtClean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143500"/>
            <a:ext cx="8229600" cy="11430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4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М.И.Кутузове</a:t>
            </a:r>
            <a:endParaRPr lang="ru-RU" sz="40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4313" y="0"/>
            <a:ext cx="1785937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400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5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4857750"/>
          </a:xfrm>
        </p:spPr>
        <p:txBody>
          <a:bodyPr/>
          <a:lstStyle/>
          <a:p>
            <a:pPr algn="l"/>
            <a:r>
              <a:rPr lang="ru-RU" sz="3200" b="1" smtClean="0"/>
              <a:t>О вождь несчастливый!..</a:t>
            </a:r>
            <a:br>
              <a:rPr lang="ru-RU" sz="3200" b="1" smtClean="0"/>
            </a:br>
            <a:r>
              <a:rPr lang="ru-RU" sz="3200" b="1" smtClean="0"/>
              <a:t>Суров был жребий твой:</a:t>
            </a:r>
            <a:br>
              <a:rPr lang="ru-RU" sz="3200" b="1" smtClean="0"/>
            </a:br>
            <a:r>
              <a:rPr lang="ru-RU" sz="3200" b="1" smtClean="0"/>
              <a:t>Все в жертву ты принес земле тебе чужой,</a:t>
            </a:r>
            <a:br>
              <a:rPr lang="ru-RU" sz="3200" b="1" smtClean="0"/>
            </a:br>
            <a:r>
              <a:rPr lang="ru-RU" sz="3200" b="1" smtClean="0"/>
              <a:t>Непроницаемый для взгляда черни дикой, </a:t>
            </a:r>
            <a:br>
              <a:rPr lang="ru-RU" sz="3200" b="1" smtClean="0"/>
            </a:br>
            <a:r>
              <a:rPr lang="ru-RU" sz="3200" b="1" smtClean="0"/>
              <a:t>В молчанье шел один ты с мыслию великой,</a:t>
            </a:r>
            <a:br>
              <a:rPr lang="ru-RU" sz="3200" b="1" smtClean="0"/>
            </a:br>
            <a:r>
              <a:rPr lang="ru-RU" sz="3200" b="1" smtClean="0"/>
              <a:t>И, в имени твоем звук чуждый невзлюбя,</a:t>
            </a:r>
            <a:br>
              <a:rPr lang="ru-RU" sz="3200" b="1" smtClean="0"/>
            </a:br>
            <a:r>
              <a:rPr lang="ru-RU" sz="3200" b="1" smtClean="0"/>
              <a:t>Своими криками преследуя тебя,</a:t>
            </a:r>
            <a:br>
              <a:rPr lang="ru-RU" sz="3200" b="1" smtClean="0"/>
            </a:br>
            <a:r>
              <a:rPr lang="ru-RU" sz="3200" b="1" smtClean="0"/>
              <a:t>Народ, таинственно спасаемый тобою,</a:t>
            </a:r>
            <a:br>
              <a:rPr lang="ru-RU" sz="3200" b="1" smtClean="0"/>
            </a:br>
            <a:r>
              <a:rPr lang="ru-RU" sz="3200" b="1" smtClean="0"/>
              <a:t>Ругался над твоей священной сединою.</a:t>
            </a:r>
            <a:br>
              <a:rPr lang="ru-RU" sz="3200" b="1" smtClean="0"/>
            </a:br>
            <a:endParaRPr lang="ru-RU" sz="3200" b="1" smtClean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572125"/>
            <a:ext cx="8229600" cy="1000125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3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М.Б.Барклае де Толли</a:t>
            </a:r>
            <a:endParaRPr lang="ru-RU" sz="36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0"/>
            <a:ext cx="1500188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500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3" descr="AG00373_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4000500"/>
            <a:ext cx="2500313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игру !</a:t>
            </a:r>
          </a:p>
          <a:p>
            <a:pPr algn="ctr">
              <a:buFont typeface="Arial" charset="0"/>
              <a:buNone/>
              <a:defRPr/>
            </a:pPr>
            <a:endParaRPr lang="ru-RU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charset="0"/>
              <a:buNone/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arg-5-50-trans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14313"/>
            <a:ext cx="3086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68507 0.6088 " pathEditMode="relative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214438"/>
            <a:ext cx="8229600" cy="2571750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Смоленское сражение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457200" y="4000500"/>
            <a:ext cx="8229600" cy="21256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ru-RU" sz="48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– 5 августа 1812 года</a:t>
            </a:r>
            <a:endParaRPr lang="en-US" sz="44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4800" dirty="0" smtClean="0"/>
          </a:p>
        </p:txBody>
      </p:sp>
      <p:sp>
        <p:nvSpPr>
          <p:cNvPr id="4" name="Овал 3"/>
          <p:cNvSpPr/>
          <p:nvPr/>
        </p:nvSpPr>
        <p:spPr>
          <a:xfrm>
            <a:off x="357188" y="285750"/>
            <a:ext cx="1357312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200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500188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Военный совет в Филях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457200" y="4000500"/>
            <a:ext cx="8229600" cy="21256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ru-RU" sz="48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сентября 1812 года</a:t>
            </a:r>
            <a:endParaRPr lang="ru-RU" sz="4400" dirty="0" smtClean="0"/>
          </a:p>
        </p:txBody>
      </p:sp>
      <p:sp>
        <p:nvSpPr>
          <p:cNvPr id="4" name="Овал 3"/>
          <p:cNvSpPr/>
          <p:nvPr/>
        </p:nvSpPr>
        <p:spPr>
          <a:xfrm>
            <a:off x="357188" y="285750"/>
            <a:ext cx="1785937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300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3" name="Picture 5" descr="Совет в Филя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1857375"/>
            <a:ext cx="44259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2714625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Назначение М.И.Кутузова </a:t>
            </a:r>
            <a:b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главнокомандующим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57200" y="3786188"/>
            <a:ext cx="8229600" cy="23399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ru-RU" sz="48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 августа 1812 года</a:t>
            </a:r>
            <a:endParaRPr lang="en-US" sz="44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4800" dirty="0" smtClean="0"/>
          </a:p>
        </p:txBody>
      </p:sp>
      <p:sp>
        <p:nvSpPr>
          <p:cNvPr id="4" name="Овал 3"/>
          <p:cNvSpPr/>
          <p:nvPr/>
        </p:nvSpPr>
        <p:spPr>
          <a:xfrm>
            <a:off x="357188" y="285750"/>
            <a:ext cx="1643062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400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2714625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Александр </a:t>
            </a:r>
            <a:r>
              <a:rPr lang="en-US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подписал </a:t>
            </a:r>
            <a:b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Манифест об окончании </a:t>
            </a:r>
            <a:b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Отечественной войны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457200" y="4000500"/>
            <a:ext cx="8229600" cy="21256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ru-RU" sz="48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 января 1813 года</a:t>
            </a:r>
            <a:endParaRPr lang="ru-RU" sz="4400" dirty="0" smtClean="0"/>
          </a:p>
        </p:txBody>
      </p:sp>
      <p:sp>
        <p:nvSpPr>
          <p:cNvPr id="4" name="Овал 3"/>
          <p:cNvSpPr/>
          <p:nvPr/>
        </p:nvSpPr>
        <p:spPr>
          <a:xfrm>
            <a:off x="357188" y="285750"/>
            <a:ext cx="1714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500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457200" y="3714750"/>
            <a:ext cx="8229600" cy="24288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ru-RU" sz="48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Василиса Кожина</a:t>
            </a:r>
            <a:endParaRPr lang="ru-RU" sz="4400" dirty="0" smtClean="0"/>
          </a:p>
        </p:txBody>
      </p:sp>
      <p:sp>
        <p:nvSpPr>
          <p:cNvPr id="4" name="Овал 3"/>
          <p:cNvSpPr/>
          <p:nvPr/>
        </p:nvSpPr>
        <p:spPr>
          <a:xfrm>
            <a:off x="357188" y="285750"/>
            <a:ext cx="1643062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100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4" name="Picture 10" descr="Pk011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642938"/>
            <a:ext cx="2684462" cy="33242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57200" y="4000500"/>
            <a:ext cx="8229600" cy="24288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ru-RU" sz="48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Герасим Курин</a:t>
            </a:r>
            <a:endParaRPr lang="en-US" sz="44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4800" dirty="0" smtClean="0"/>
          </a:p>
        </p:txBody>
      </p:sp>
      <p:sp>
        <p:nvSpPr>
          <p:cNvPr id="4" name="Овал 3"/>
          <p:cNvSpPr/>
          <p:nvPr/>
        </p:nvSpPr>
        <p:spPr>
          <a:xfrm>
            <a:off x="357188" y="285750"/>
            <a:ext cx="1643062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200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8" name="Picture 9" descr="pk77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857250"/>
            <a:ext cx="2974975" cy="35417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654</Words>
  <Application>Microsoft Office PowerPoint</Application>
  <PresentationFormat>Экран (4:3)</PresentationFormat>
  <Paragraphs>147</Paragraphs>
  <Slides>33</Slides>
  <Notes>0</Notes>
  <HiddenSlides>30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</vt:lpstr>
      <vt:lpstr>Times New Roman</vt:lpstr>
      <vt:lpstr>Тема Office</vt:lpstr>
      <vt:lpstr>Знатоки  Отечественной войны  1812 года ( игра ) </vt:lpstr>
      <vt:lpstr>Слайд 2</vt:lpstr>
      <vt:lpstr>Бородинское сражение </vt:lpstr>
      <vt:lpstr>Смоленское сражение </vt:lpstr>
      <vt:lpstr>Военный совет в Филях </vt:lpstr>
      <vt:lpstr>Назначение М.И.Кутузова  главнокомандующим </vt:lpstr>
      <vt:lpstr>Александр I подписал  Манифест об окончании  Отечественной войны </vt:lpstr>
      <vt:lpstr>Слайд 8</vt:lpstr>
      <vt:lpstr>Слайд 9</vt:lpstr>
      <vt:lpstr>Слайд 10</vt:lpstr>
      <vt:lpstr>Слайд 11</vt:lpstr>
      <vt:lpstr>Слайд 12</vt:lpstr>
      <vt:lpstr>Русский полководец и  дипломат, ученик и сподвижник  А.В.Суворова. Был назначен  Александром I главнокомандующим русской армией </vt:lpstr>
      <vt:lpstr>Командовал всей русской армией  на начальном этапе войны 1812 г., после чего был замещен  М.И.Кутузовым </vt:lpstr>
      <vt:lpstr>Командующий второй армией, выступал сторонником привлечения к борьбе с французами широких слоёв народа, был одним из инициаторов партизанского движения.</vt:lpstr>
      <vt:lpstr>Во время Отечественной войны 1812 года командовал 3-й Западной армией, противостоявшей войскам Наполеона на киевском направлении</vt:lpstr>
      <vt:lpstr>Великий французский полководец и государственный деятель, заложивший основы современного французского государства.</vt:lpstr>
      <vt:lpstr>Конное войско</vt:lpstr>
      <vt:lpstr>Военное формирование, созданное в помощь действующей армии на добровольных началах</vt:lpstr>
      <vt:lpstr>Член народного вооруженного отряда самостоятельно действующего в тылу врага</vt:lpstr>
      <vt:lpstr>Артиллерийское подразделение из нескольких орудий, а также позиция, которую занимает такое подразделение</vt:lpstr>
      <vt:lpstr>Полевое и долговременное укрепление в форме тупого угла</vt:lpstr>
      <vt:lpstr>Наполеон, собираясь напасть на Россию рассматривал три варианта развития событий. «Если я возьму Киев,- говорил он,- я возьму Россию за ноги; если я овладею Петербургом, я возьму ее за голову; заняв…. , я поражу ее в самое сердце».</vt:lpstr>
      <vt:lpstr> Уходя из Москвы французы заложили взрывчатку в основание этого храма и только доблесть горожан и проливной дождь не позволили французам осуществить свой варварский план. Как называется этот храм, являющийся и поныне визитной карточкой Москвы?</vt:lpstr>
      <vt:lpstr>Этот дворянин был командиром регулярного партизанского отряда. Прославился он не только своими подвигами, но и лирикой. Так кто же это такой поэт и офицер?</vt:lpstr>
      <vt:lpstr>Очевидец писал об этом так: «Море огня разлилось по всем частям города. Пламя, волнуемое ветром, совершенно походило на морские волны, вздымаемые бурей. Горели магазины, дома, госпитали, в которых находились русские раненые, церкви, где укрывались жители от грабителей…» Что описано в приведенном отрывке?</vt:lpstr>
      <vt:lpstr>Л.Н.Толстой  в романе «Война и мир» так характеризовал это событие: «Дубина народной войны поднялась со всей своей грозной и величественной силой и, не спрашивая ничьих вкусов и правил… поднималась, опускалась и гвоздила французов до тех пор, пока не погибло все нашествие». О чем идет речь?</vt:lpstr>
      <vt:lpstr>…которого Россия, В свои годины роковыя, Радушно видит на коне, В кровавом зареве пожаров, В дыму и прахе боевом, Отваге, пламенных гусаров Живым примером и вождем.</vt:lpstr>
      <vt:lpstr>Два демона ему служили, Две силы чудно в нем слились, В его главе – орлы парили, В его груди – змии вились… Ширококрылых вдохновений Орлиный, дерзостный полет, И в самом буйстве дерзновений Змеиной мудрости расчет. Но освещающая сила, Непостижимая Уму, Души его не озарила И не приблизилась к нему… </vt:lpstr>
      <vt:lpstr>Надменный! Кто тебя подвигнул? Кто обуял твой дивный ум? Как сердце русских не постигнул Ты с высоты отважных дум?</vt:lpstr>
      <vt:lpstr>Хвала тебе , наш бодрый вождь, Герой под сединами! Как юный ратник, вихрь, и дождь, И труд он делит с нами. О, сколько с израненным челом Пред строем он прекрасен! И сколь он хладен пред врагом, И сколь врагу ужасен! </vt:lpstr>
      <vt:lpstr>О вождь несчастливый!.. Суров был жребий твой: Все в жертву ты принес земле тебе чужой, Непроницаемый для взгляда черни дикой,  В молчанье шел один ты с мыслию великой, И, в имени твоем звук чуждый невзлюбя, Своими криками преследуя тебя, Народ, таинственно спасаемый тобою, Ругался над твоей священной сединою. </vt:lpstr>
      <vt:lpstr>Слайд 33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user</cp:lastModifiedBy>
  <cp:revision>87</cp:revision>
  <dcterms:created xsi:type="dcterms:W3CDTF">2009-02-14T07:49:19Z</dcterms:created>
  <dcterms:modified xsi:type="dcterms:W3CDTF">2016-02-14T23:34:54Z</dcterms:modified>
</cp:coreProperties>
</file>